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861" r:id="rId2"/>
    <p:sldId id="1008" r:id="rId3"/>
    <p:sldId id="1009" r:id="rId4"/>
    <p:sldId id="1004" r:id="rId5"/>
    <p:sldId id="993" r:id="rId6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78E1B4"/>
    <a:srgbClr val="FF965E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49" autoAdjust="0"/>
    <p:restoredTop sz="82303" autoAdjust="0"/>
  </p:normalViewPr>
  <p:slideViewPr>
    <p:cSldViewPr>
      <p:cViewPr varScale="1">
        <p:scale>
          <a:sx n="179" d="100"/>
          <a:sy n="179" d="100"/>
        </p:scale>
        <p:origin x="200" y="216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12/15/20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8045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4215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1624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303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Luke 1:39-56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787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US" sz="27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39 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those days Mary arose and went with haste into the hill country, to a town in Judah, </a:t>
            </a:r>
            <a:r>
              <a:rPr lang="en-US" sz="27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40 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she entered the house of Zechariah and greeted Elizabeth. </a:t>
            </a:r>
            <a:r>
              <a:rPr lang="en-US" sz="27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41 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when Elizabeth heard the greeting of Mary, the baby leaped in her womb. And Elizabeth was filled with the Holy Spirit, </a:t>
            </a:r>
            <a:r>
              <a:rPr lang="en-US" sz="27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42 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she exclaimed with a loud cry, “Blessed are you among women, and blessed is the fruit of your womb! </a:t>
            </a:r>
            <a:r>
              <a:rPr lang="en-US" sz="27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43 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why is this granted to me that the mother of my Lord should come to me? </a:t>
            </a:r>
            <a:r>
              <a:rPr lang="en-US" sz="27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44 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behold, when the sound of your greeting came to my ears, the baby in my womb leaped for joy. </a:t>
            </a:r>
            <a:r>
              <a:rPr lang="en-US" sz="27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45 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blessed is she who believed that there would be a fulfillment of what was spoken to her from the Lord.”</a:t>
            </a:r>
            <a:r>
              <a:rPr lang="en-AU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AU" sz="27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994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/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46 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Mary said, </a:t>
            </a:r>
          </a:p>
          <a:p>
            <a:pPr marL="609600" indent="-609600">
              <a:spcBef>
                <a:spcPts val="1200"/>
              </a:spcBef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	“My soul magnifies the Lord, </a:t>
            </a:r>
          </a:p>
          <a:p>
            <a:pPr marL="609600" indent="-609600">
              <a:tabLst>
                <a:tab pos="127000" algn="r"/>
                <a:tab pos="4064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47 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and my spirit rejoices in God my Saviour, </a:t>
            </a:r>
          </a:p>
          <a:p>
            <a:pPr marL="609600" indent="-609600">
              <a:tabLst>
                <a:tab pos="127000" algn="r"/>
                <a:tab pos="2540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48   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he has looked on the humble estate of his servant. </a:t>
            </a:r>
          </a:p>
          <a:p>
            <a:pPr marL="609600" indent="-203200"/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behold, from now on all generations will call me blessed; </a:t>
            </a:r>
          </a:p>
          <a:p>
            <a:pPr marL="609600" indent="-609600">
              <a:tabLst>
                <a:tab pos="127000" algn="r"/>
                <a:tab pos="2540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49 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for he who is mighty has done great things for me, </a:t>
            </a:r>
          </a:p>
          <a:p>
            <a:pPr marL="609600" indent="-203200"/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holy is his name. </a:t>
            </a:r>
          </a:p>
          <a:p>
            <a:pPr marL="609600" indent="-609600">
              <a:tabLst>
                <a:tab pos="127000" algn="r"/>
                <a:tab pos="2540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50 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And his mercy is for those who fear him </a:t>
            </a:r>
          </a:p>
          <a:p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 generation to generation.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AU" sz="27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230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609600" indent="-609600">
              <a:tabLst>
                <a:tab pos="127000" algn="r"/>
                <a:tab pos="254000" algn="l"/>
              </a:tabLst>
            </a:pP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51 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He has shown strength with his arm; </a:t>
            </a:r>
          </a:p>
          <a:p>
            <a:pPr marL="609600" indent="-203200"/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 has scattered the proud in the thoughts of their hearts; </a:t>
            </a:r>
          </a:p>
          <a:p>
            <a:pPr marL="609600" indent="-609600">
              <a:tabLst>
                <a:tab pos="127000" algn="r"/>
                <a:tab pos="2540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52 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he has brought down the mighty from their thrones </a:t>
            </a:r>
          </a:p>
          <a:p>
            <a:pPr marL="609600" indent="-203200"/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exalted those of humble estate; </a:t>
            </a:r>
          </a:p>
          <a:p>
            <a:pPr marL="609600" indent="-609600">
              <a:tabLst>
                <a:tab pos="127000" algn="r"/>
                <a:tab pos="2540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53 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he has filled the hungry with good things, </a:t>
            </a:r>
          </a:p>
          <a:p>
            <a:pPr marL="609600" indent="-203200"/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the rich he has sent away empty. </a:t>
            </a:r>
          </a:p>
          <a:p>
            <a:pPr marL="609600" indent="-609600">
              <a:tabLst>
                <a:tab pos="127000" algn="r"/>
                <a:tab pos="2540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54 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He has helped his servant Israel, </a:t>
            </a:r>
          </a:p>
          <a:p>
            <a:pPr marL="609600" indent="-203200"/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remembrance of his mercy, </a:t>
            </a:r>
          </a:p>
          <a:p>
            <a:pPr marL="609600" indent="-609600">
              <a:tabLst>
                <a:tab pos="127000" algn="r"/>
                <a:tab pos="2540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55 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as he spoke to our fathers, </a:t>
            </a:r>
          </a:p>
          <a:p>
            <a:pPr marL="609600" indent="-203200"/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Abraham and to his offspring forever.”</a:t>
            </a:r>
          </a:p>
          <a:p>
            <a:pPr marL="609600" indent="-203200"/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56 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Mary remained with her about three months and returned to her home.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AU" sz="27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103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6BDBE176-6796-9F4F-BE89-474D5AE561FA}"/>
              </a:ext>
            </a:extLst>
          </p:cNvPr>
          <p:cNvSpPr txBox="1"/>
          <p:nvPr/>
        </p:nvSpPr>
        <p:spPr>
          <a:xfrm>
            <a:off x="217713" y="339617"/>
            <a:ext cx="892797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make God great, by publicly proclaiming the mighty things He has done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A47397F-579E-584A-B5EC-459C3EB98907}"/>
              </a:ext>
            </a:extLst>
          </p:cNvPr>
          <p:cNvSpPr txBox="1"/>
          <p:nvPr/>
        </p:nvSpPr>
        <p:spPr>
          <a:xfrm>
            <a:off x="-5021" y="-9101"/>
            <a:ext cx="909441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Magnifying the Lord – The Power of Worship and Praise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FDE2642-3FBC-2443-B357-7B08DE09A41D}"/>
              </a:ext>
            </a:extLst>
          </p:cNvPr>
          <p:cNvSpPr/>
          <p:nvPr/>
        </p:nvSpPr>
        <p:spPr>
          <a:xfrm>
            <a:off x="714710" y="3073137"/>
            <a:ext cx="7668343" cy="132343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609600" indent="-609600">
              <a:tabLst>
                <a:tab pos="127000" algn="r"/>
                <a:tab pos="254000" algn="l"/>
              </a:tabLst>
            </a:pPr>
            <a:r>
              <a:rPr lang="en-AU" sz="1900" dirty="0">
                <a:latin typeface="Comic Sans MS" panose="030F0902030302020204" pitchFamily="66" charset="0"/>
                <a:ea typeface="Batang" panose="02030600000101010101" pitchFamily="18" charset="-127"/>
              </a:rPr>
              <a:t> </a:t>
            </a:r>
            <a:r>
              <a:rPr lang="en-AU" sz="20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50 </a:t>
            </a:r>
            <a:r>
              <a:rPr lang="en-AU" sz="2000" dirty="0">
                <a:latin typeface="Comic Sans MS" panose="030F0902030302020204" pitchFamily="66" charset="0"/>
                <a:ea typeface="Times New Roman" panose="02020603050405020304" pitchFamily="18" charset="0"/>
              </a:rPr>
              <a:t>  And his mercy is for those who </a:t>
            </a:r>
            <a:r>
              <a:rPr lang="en-AU" sz="2000" b="1" dirty="0">
                <a:latin typeface="Comic Sans MS" panose="030F0902030302020204" pitchFamily="66" charset="0"/>
                <a:ea typeface="Times New Roman" panose="02020603050405020304" pitchFamily="18" charset="0"/>
              </a:rPr>
              <a:t>fear</a:t>
            </a:r>
            <a:r>
              <a:rPr lang="en-AU" sz="2000" dirty="0">
                <a:latin typeface="Comic Sans MS" panose="030F0902030302020204" pitchFamily="66" charset="0"/>
                <a:ea typeface="Times New Roman" panose="02020603050405020304" pitchFamily="18" charset="0"/>
              </a:rPr>
              <a:t> him </a:t>
            </a:r>
            <a:endParaRPr lang="en-A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203200"/>
            <a:r>
              <a:rPr lang="en-AU" sz="2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 generation to generation.</a:t>
            </a:r>
            <a:r>
              <a:rPr lang="en-AU" sz="2000" dirty="0"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endParaRPr lang="en-A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609600">
              <a:tabLst>
                <a:tab pos="127000" algn="r"/>
                <a:tab pos="254000" algn="l"/>
              </a:tabLst>
            </a:pPr>
            <a:r>
              <a:rPr lang="en-AU" sz="2000" dirty="0">
                <a:latin typeface="Comic Sans MS" panose="030F0902030302020204" pitchFamily="66" charset="0"/>
                <a:ea typeface="Times New Roman" panose="02020603050405020304" pitchFamily="18" charset="0"/>
              </a:rPr>
              <a:t>	</a:t>
            </a:r>
            <a:r>
              <a:rPr lang="en-AU" sz="20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51 </a:t>
            </a:r>
            <a:r>
              <a:rPr lang="en-AU" sz="2000" dirty="0">
                <a:latin typeface="Comic Sans MS" panose="030F0902030302020204" pitchFamily="66" charset="0"/>
                <a:ea typeface="Times New Roman" panose="02020603050405020304" pitchFamily="18" charset="0"/>
              </a:rPr>
              <a:t>  He has shown strength with his arm; </a:t>
            </a:r>
            <a:endParaRPr lang="en-A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AU" sz="2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 has scattered the proud in the thoughts of their hearts; </a:t>
            </a:r>
            <a:r>
              <a:rPr lang="en-AU" sz="2000" dirty="0"/>
              <a:t> </a:t>
            </a:r>
            <a:endParaRPr lang="en-US" sz="1900" dirty="0">
              <a:latin typeface="Comic Sans MS" panose="030F0902030302020204" pitchFamily="66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DFE2993-CABC-A847-AD00-CAA6F4AA34D2}"/>
              </a:ext>
            </a:extLst>
          </p:cNvPr>
          <p:cNvSpPr txBox="1"/>
          <p:nvPr/>
        </p:nvSpPr>
        <p:spPr>
          <a:xfrm>
            <a:off x="-28139" y="739727"/>
            <a:ext cx="909441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 Spirit rejoices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8E09B4B-4E6B-0444-BBE7-92A140C42D0B}"/>
              </a:ext>
            </a:extLst>
          </p:cNvPr>
          <p:cNvSpPr txBox="1"/>
          <p:nvPr/>
        </p:nvSpPr>
        <p:spPr>
          <a:xfrm>
            <a:off x="262548" y="1047503"/>
            <a:ext cx="8792070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difference between a Christian and a non-Christian celebrating Christmas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spirits rejoice because we celebrate that Jesus came as our Saviour</a:t>
            </a:r>
          </a:p>
          <a:p>
            <a:pPr marL="1096963" lvl="2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Saved us from death (physical &amp; Spiritual)</a:t>
            </a:r>
          </a:p>
          <a:p>
            <a:pPr marL="1096963" lvl="2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Saved us from sin and rebellion against God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7D417AB-9CBC-EC4D-9469-D88349B346F7}"/>
              </a:ext>
            </a:extLst>
          </p:cNvPr>
          <p:cNvSpPr txBox="1"/>
          <p:nvPr/>
        </p:nvSpPr>
        <p:spPr>
          <a:xfrm>
            <a:off x="-13852" y="2377439"/>
            <a:ext cx="909441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hurdle to salvation that many fail to overcome is “Pride”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EC87F13-B1CA-A14A-8FA8-4A4950448463}"/>
              </a:ext>
            </a:extLst>
          </p:cNvPr>
          <p:cNvSpPr txBox="1"/>
          <p:nvPr/>
        </p:nvSpPr>
        <p:spPr>
          <a:xfrm>
            <a:off x="194595" y="2723554"/>
            <a:ext cx="892797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Mary was intensely aware of her lowliness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F54684F-434E-5B48-985F-FA8CE5EDB81E}"/>
              </a:ext>
            </a:extLst>
          </p:cNvPr>
          <p:cNvSpPr txBox="1"/>
          <p:nvPr/>
        </p:nvSpPr>
        <p:spPr>
          <a:xfrm>
            <a:off x="208882" y="4402335"/>
            <a:ext cx="8927975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proud, are those who reject God.  They don’t feel they need Him.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end, it’s the humble who are exalted – they know they need God.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91C7625-7D5E-7448-80EF-88BC9FD1A0C5}"/>
              </a:ext>
            </a:extLst>
          </p:cNvPr>
          <p:cNvSpPr txBox="1"/>
          <p:nvPr/>
        </p:nvSpPr>
        <p:spPr>
          <a:xfrm>
            <a:off x="-20996" y="5034914"/>
            <a:ext cx="909441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privilege to carry Jesus.  God chooses to live in the humble.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058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6" grpId="0" animBg="1"/>
      <p:bldP spid="13" grpId="0"/>
      <p:bldP spid="8" grpId="0" uiExpand="1" build="p"/>
      <p:bldP spid="29" grpId="0"/>
      <p:bldP spid="30" grpId="0"/>
      <p:bldP spid="31" grpId="0"/>
      <p:bldP spid="3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120139</TotalTime>
  <Words>528</Words>
  <Application>Microsoft Macintosh PowerPoint</Application>
  <PresentationFormat>On-screen Show (16:10)</PresentationFormat>
  <Paragraphs>48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1987</cp:revision>
  <cp:lastPrinted>2020-12-14T23:56:39Z</cp:lastPrinted>
  <dcterms:created xsi:type="dcterms:W3CDTF">2016-11-04T06:28:01Z</dcterms:created>
  <dcterms:modified xsi:type="dcterms:W3CDTF">2020-12-14T23:58:26Z</dcterms:modified>
</cp:coreProperties>
</file>